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58" r:id="rId6"/>
    <p:sldId id="288" r:id="rId7"/>
    <p:sldId id="308" r:id="rId8"/>
    <p:sldId id="312" r:id="rId9"/>
    <p:sldId id="315" r:id="rId10"/>
    <p:sldId id="313" r:id="rId11"/>
    <p:sldId id="314" r:id="rId12"/>
    <p:sldId id="316" r:id="rId13"/>
    <p:sldId id="259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25" r:id="rId22"/>
    <p:sldId id="326" r:id="rId23"/>
    <p:sldId id="311" r:id="rId24"/>
    <p:sldId id="321" r:id="rId25"/>
    <p:sldId id="327" r:id="rId26"/>
    <p:sldId id="349" r:id="rId27"/>
    <p:sldId id="328" r:id="rId28"/>
    <p:sldId id="329" r:id="rId29"/>
    <p:sldId id="331" r:id="rId30"/>
    <p:sldId id="338" r:id="rId31"/>
    <p:sldId id="330" r:id="rId32"/>
    <p:sldId id="332" r:id="rId33"/>
    <p:sldId id="333" r:id="rId34"/>
    <p:sldId id="334" r:id="rId35"/>
    <p:sldId id="335" r:id="rId36"/>
    <p:sldId id="336" r:id="rId37"/>
    <p:sldId id="337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298" r:id="rId49"/>
    <p:sldId id="309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Montserrat" panose="00000500000000000000" pitchFamily="2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D94F7-4A52-4D42-B296-D930821A1F32}" v="3" dt="2023-05-28T07:33:15.192"/>
    <p1510:client id="{C3CAF6F3-98E3-493E-8EA3-FF438D417988}" v="2" dt="2023-02-03T16:59:12.941"/>
  </p1510:revLst>
</p1510:revInfo>
</file>

<file path=ppt/tableStyles.xml><?xml version="1.0" encoding="utf-8"?>
<a:tblStyleLst xmlns:a="http://schemas.openxmlformats.org/drawingml/2006/main" def="{3A88AAB8-05BE-4719-900D-DC6FD972DB07}">
  <a:tblStyle styleId="{3A88AAB8-05BE-4719-900D-DC6FD972D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VORA-57498210021" userId="S::57498210021@svkmmumbai.onmicrosoft.com::0a864bd2-2755-46f2-9947-346fb0d436ea" providerId="AD" clId="Web-{C3CAF6F3-98E3-493E-8EA3-FF438D417988}"/>
    <pc:docChg chg="modSld">
      <pc:chgData name="AYUSH VORA-57498210021" userId="S::57498210021@svkmmumbai.onmicrosoft.com::0a864bd2-2755-46f2-9947-346fb0d436ea" providerId="AD" clId="Web-{C3CAF6F3-98E3-493E-8EA3-FF438D417988}" dt="2023-02-03T16:59:12.941" v="1" actId="1076"/>
      <pc:docMkLst>
        <pc:docMk/>
      </pc:docMkLst>
      <pc:sldChg chg="modSp">
        <pc:chgData name="AYUSH VORA-57498210021" userId="S::57498210021@svkmmumbai.onmicrosoft.com::0a864bd2-2755-46f2-9947-346fb0d436ea" providerId="AD" clId="Web-{C3CAF6F3-98E3-493E-8EA3-FF438D417988}" dt="2023-02-03T16:59:12.941" v="1" actId="1076"/>
        <pc:sldMkLst>
          <pc:docMk/>
          <pc:sldMk cId="1594562443" sldId="309"/>
        </pc:sldMkLst>
        <pc:spChg chg="mod">
          <ac:chgData name="AYUSH VORA-57498210021" userId="S::57498210021@svkmmumbai.onmicrosoft.com::0a864bd2-2755-46f2-9947-346fb0d436ea" providerId="AD" clId="Web-{C3CAF6F3-98E3-493E-8EA3-FF438D417988}" dt="2023-02-03T16:59:12.941" v="1" actId="1076"/>
          <ac:spMkLst>
            <pc:docMk/>
            <pc:sldMk cId="1594562443" sldId="309"/>
            <ac:spMk id="331" creationId="{00000000-0000-0000-0000-000000000000}"/>
          </ac:spMkLst>
        </pc:spChg>
      </pc:sldChg>
    </pc:docChg>
  </pc:docChgLst>
  <pc:docChgLst>
    <pc:chgData name="JAINAM BARBHAYA-57498210010" userId="S::57498210010@svkmmumbai.onmicrosoft.com::dbd31842-4181-4675-9893-b81c8ad65b23" providerId="AD" clId="Web-{6F0D94F7-4A52-4D42-B296-D930821A1F32}"/>
    <pc:docChg chg="modSld">
      <pc:chgData name="JAINAM BARBHAYA-57498210010" userId="S::57498210010@svkmmumbai.onmicrosoft.com::dbd31842-4181-4675-9893-b81c8ad65b23" providerId="AD" clId="Web-{6F0D94F7-4A52-4D42-B296-D930821A1F32}" dt="2023-05-28T07:33:15.192" v="2" actId="1076"/>
      <pc:docMkLst>
        <pc:docMk/>
      </pc:docMkLst>
      <pc:sldChg chg="modSp">
        <pc:chgData name="JAINAM BARBHAYA-57498210010" userId="S::57498210010@svkmmumbai.onmicrosoft.com::dbd31842-4181-4675-9893-b81c8ad65b23" providerId="AD" clId="Web-{6F0D94F7-4A52-4D42-B296-D930821A1F32}" dt="2023-05-28T07:30:20.438" v="1" actId="20577"/>
        <pc:sldMkLst>
          <pc:docMk/>
          <pc:sldMk cId="3879863007" sldId="331"/>
        </pc:sldMkLst>
        <pc:spChg chg="mod">
          <ac:chgData name="JAINAM BARBHAYA-57498210010" userId="S::57498210010@svkmmumbai.onmicrosoft.com::dbd31842-4181-4675-9893-b81c8ad65b23" providerId="AD" clId="Web-{6F0D94F7-4A52-4D42-B296-D930821A1F32}" dt="2023-05-28T07:30:20.438" v="1" actId="20577"/>
          <ac:spMkLst>
            <pc:docMk/>
            <pc:sldMk cId="3879863007" sldId="331"/>
            <ac:spMk id="3" creationId="{F592FAA7-E666-47F8-8B11-C42B7B89B7D9}"/>
          </ac:spMkLst>
        </pc:spChg>
      </pc:sldChg>
      <pc:sldChg chg="modSp">
        <pc:chgData name="JAINAM BARBHAYA-57498210010" userId="S::57498210010@svkmmumbai.onmicrosoft.com::dbd31842-4181-4675-9893-b81c8ad65b23" providerId="AD" clId="Web-{6F0D94F7-4A52-4D42-B296-D930821A1F32}" dt="2023-05-28T07:33:15.192" v="2" actId="1076"/>
        <pc:sldMkLst>
          <pc:docMk/>
          <pc:sldMk cId="2911568696" sldId="339"/>
        </pc:sldMkLst>
        <pc:picChg chg="mod">
          <ac:chgData name="JAINAM BARBHAYA-57498210010" userId="S::57498210010@svkmmumbai.onmicrosoft.com::dbd31842-4181-4675-9893-b81c8ad65b23" providerId="AD" clId="Web-{6F0D94F7-4A52-4D42-B296-D930821A1F32}" dt="2023-05-28T07:33:15.192" v="2" actId="1076"/>
          <ac:picMkLst>
            <pc:docMk/>
            <pc:sldMk cId="2911568696" sldId="339"/>
            <ac:picMk id="5" creationId="{4DFDDDD4-2994-4807-98C9-7A7D86F1DA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63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359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000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53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92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571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78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314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35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46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65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0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418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5940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539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547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84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27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447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87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348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958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5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35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12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4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5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chemeClr val="accent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79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uru99.com/python-operators-complete-tutorial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python-operators-complete-tutorial.html" TargetMode="External"/><Relationship Id="rId2" Type="http://schemas.openxmlformats.org/officeDocument/2006/relationships/hyperlink" Target="https://realpython.com/python-data-typ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-flair.training/blogs/python-operato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115257" y="2397753"/>
            <a:ext cx="7498800" cy="887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Basics of</a:t>
            </a:r>
            <a:r>
              <a:rPr lang="en-US" altLang="ko-KR" sz="48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F6D8B-EC0C-460E-B14B-24D653A3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27" y="352420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813014" y="2330515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52470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785811"/>
            <a:ext cx="81891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Integers: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There is as such no limit for value range for the integers.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The value range is decided by the RAM size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test=999999999999999999999999999999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print("Value of test=",test)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rgbClr val="FF0066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Value of test= 999999999999999999999999999999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52470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785811"/>
            <a:ext cx="8189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Integers: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binary, octal and hexadecimal number system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99D0555-4F05-4249-9582-EDC926E63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85883"/>
              </p:ext>
            </p:extLst>
          </p:nvPr>
        </p:nvGraphicFramePr>
        <p:xfrm>
          <a:off x="1416106" y="1830070"/>
          <a:ext cx="6352249" cy="2223030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301665">
                  <a:extLst>
                    <a:ext uri="{9D8B030D-6E8A-4147-A177-3AD203B41FA5}">
                      <a16:colId xmlns:a16="http://schemas.microsoft.com/office/drawing/2014/main" val="763052778"/>
                    </a:ext>
                  </a:extLst>
                </a:gridCol>
                <a:gridCol w="1862321">
                  <a:extLst>
                    <a:ext uri="{9D8B030D-6E8A-4147-A177-3AD203B41FA5}">
                      <a16:colId xmlns:a16="http://schemas.microsoft.com/office/drawing/2014/main" val="3251170714"/>
                    </a:ext>
                  </a:extLst>
                </a:gridCol>
                <a:gridCol w="1238081">
                  <a:extLst>
                    <a:ext uri="{9D8B030D-6E8A-4147-A177-3AD203B41FA5}">
                      <a16:colId xmlns:a16="http://schemas.microsoft.com/office/drawing/2014/main" val="1696291349"/>
                    </a:ext>
                  </a:extLst>
                </a:gridCol>
                <a:gridCol w="1950182">
                  <a:extLst>
                    <a:ext uri="{9D8B030D-6E8A-4147-A177-3AD203B41FA5}">
                      <a16:colId xmlns:a16="http://schemas.microsoft.com/office/drawing/2014/main" val="1584391215"/>
                    </a:ext>
                  </a:extLst>
                </a:gridCol>
              </a:tblGrid>
              <a:tr h="619090">
                <a:tc>
                  <a:txBody>
                    <a:bodyPr/>
                    <a:lstStyle/>
                    <a:p>
                      <a:r>
                        <a:rPr lang="en-US" sz="1800" b="1" dirty="0"/>
                        <a:t>Notation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Interpretation 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Base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74551"/>
                  </a:ext>
                </a:extLst>
              </a:tr>
              <a:tr h="6190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0b  or 0B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Binary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2 (0-1)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print(0b101) = 5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86093"/>
                  </a:ext>
                </a:extLst>
              </a:tr>
              <a:tr h="35867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0o or 0O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Octal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8 (0-7)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print(0O10) =8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907541"/>
                  </a:ext>
                </a:extLst>
              </a:tr>
              <a:tr h="6190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0x  or 0X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Hexadecimal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16 (0-F)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Print(0x25)=37 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9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6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Floating Point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float type in Python designates a floating-point number.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float values are specified with a decimal point..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f1= 4.2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f2= 0.4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f3= 5.0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919CF-C58D-445B-8771-1B14704FF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" t="9440" r="73805" b="61927"/>
          <a:stretch/>
        </p:blipFill>
        <p:spPr>
          <a:xfrm>
            <a:off x="631179" y="2007137"/>
            <a:ext cx="2640648" cy="17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Floating Point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Scientific Notation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 character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 or E followed by a positive or negative integer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may be appended to specify scientific notation: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f4= 60.0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f5= 0.006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D0BBC-6CC1-4C20-A89A-511CEC4A3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" t="39646" r="75044" b="40531"/>
          <a:stretch/>
        </p:blipFill>
        <p:spPr>
          <a:xfrm>
            <a:off x="655456" y="2061951"/>
            <a:ext cx="3050696" cy="13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Floating Point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Scientific Notation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Almost all platforms represent Python float values as 64-bit “double-precision” values, according to the IEEE 754 standard</a:t>
            </a:r>
            <a:r>
              <a:rPr lang="en-US" sz="20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The maximum value a floating-point number can be approximately </a:t>
            </a:r>
            <a:r>
              <a:rPr lang="en-US" sz="2000" dirty="0">
                <a:solidFill>
                  <a:srgbClr val="C00000"/>
                </a:solidFill>
              </a:rPr>
              <a:t>1.8 ⨉ 10</a:t>
            </a:r>
            <a:r>
              <a:rPr lang="en-US" sz="2000" baseline="30000" dirty="0">
                <a:solidFill>
                  <a:srgbClr val="C00000"/>
                </a:solidFill>
              </a:rPr>
              <a:t>308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A number greater than is represented as string </a:t>
            </a:r>
            <a:r>
              <a:rPr lang="en-US" sz="2000" dirty="0">
                <a:solidFill>
                  <a:srgbClr val="FF0000"/>
                </a:solidFill>
              </a:rPr>
              <a:t>inf</a:t>
            </a:r>
            <a:r>
              <a:rPr lang="en-US" sz="2000" dirty="0"/>
              <a:t>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f6= 1.79e+308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f7= inf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55229-FD73-44D6-A0D4-7029873A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4" t="23351" r="74956" b="56893"/>
          <a:stretch/>
        </p:blipFill>
        <p:spPr>
          <a:xfrm>
            <a:off x="614994" y="2924628"/>
            <a:ext cx="2225309" cy="11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Complex Numbers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Complex numbers are specified as &lt;real part&gt;+&lt;imaginary part&gt;j. For example: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(2+3j)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A9B3A-160E-4ED7-8B32-3ABAE2D81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" t="58525" r="81770" b="28731"/>
          <a:stretch/>
        </p:blipFill>
        <p:spPr>
          <a:xfrm>
            <a:off x="574535" y="2096859"/>
            <a:ext cx="2144389" cy="961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D3F28-0024-4E2A-A2F9-E8E98584AC8C}"/>
              </a:ext>
            </a:extLst>
          </p:cNvPr>
          <p:cNvSpPr txBox="1"/>
          <p:nvPr/>
        </p:nvSpPr>
        <p:spPr>
          <a:xfrm>
            <a:off x="5549090" y="2094696"/>
            <a:ext cx="331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</a:t>
            </a:r>
            <a:r>
              <a:rPr lang="en-IN" dirty="0">
                <a:solidFill>
                  <a:srgbClr val="C00000"/>
                </a:solidFill>
              </a:rPr>
              <a:t>Complex number can be denoted as complex(</a:t>
            </a:r>
            <a:r>
              <a:rPr lang="en-IN" dirty="0" err="1">
                <a:solidFill>
                  <a:srgbClr val="C00000"/>
                </a:solidFill>
              </a:rPr>
              <a:t>x,y</a:t>
            </a:r>
            <a:r>
              <a:rPr lang="en-IN" dirty="0">
                <a:solidFill>
                  <a:srgbClr val="C00000"/>
                </a:solidFill>
              </a:rPr>
              <a:t>) also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4FC9C-506A-4853-B27C-B14BD33ABAA5}"/>
              </a:ext>
            </a:extLst>
          </p:cNvPr>
          <p:cNvSpPr txBox="1"/>
          <p:nvPr/>
        </p:nvSpPr>
        <p:spPr>
          <a:xfrm>
            <a:off x="574535" y="3992942"/>
            <a:ext cx="4394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c1.real gives real part and c1.imag gives imaginary part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67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IN" sz="26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oolean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Python 3 provides a Boolean data type. Objects of Boolean type may have one of two values, </a:t>
            </a:r>
            <a:r>
              <a:rPr lang="en-US" sz="2000" b="1" dirty="0">
                <a:solidFill>
                  <a:srgbClr val="C00000"/>
                </a:solidFill>
              </a:rPr>
              <a:t>True or False</a:t>
            </a:r>
            <a:r>
              <a:rPr lang="en-US" sz="2000" b="1" dirty="0">
                <a:solidFill>
                  <a:srgbClr val="00B050"/>
                </a:solidFill>
              </a:rPr>
              <a:t>.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2&gt;4= False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5&lt;10 True</a:t>
            </a:r>
            <a:endParaRPr lang="en-US" altLang="en-US" sz="2000" b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6113F-066B-46FA-8553-540224AD3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1" t="30073" r="72124" b="39565"/>
          <a:stretch/>
        </p:blipFill>
        <p:spPr>
          <a:xfrm>
            <a:off x="1076241" y="1658866"/>
            <a:ext cx="2071561" cy="15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String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</a:rPr>
              <a:t>In python, string can be represented in either </a:t>
            </a:r>
            <a:r>
              <a:rPr lang="en-US" sz="2000" b="1" dirty="0">
                <a:solidFill>
                  <a:srgbClr val="7030A0"/>
                </a:solidFill>
              </a:rPr>
              <a:t>‘ ’</a:t>
            </a:r>
            <a:r>
              <a:rPr lang="en-US" sz="2000" b="1" dirty="0">
                <a:solidFill>
                  <a:srgbClr val="C00000"/>
                </a:solidFill>
              </a:rPr>
              <a:t> or in </a:t>
            </a:r>
            <a:r>
              <a:rPr lang="en-US" sz="2000" b="1" dirty="0">
                <a:solidFill>
                  <a:srgbClr val="7030A0"/>
                </a:solidFill>
              </a:rPr>
              <a:t>“ ”</a:t>
            </a:r>
            <a:r>
              <a:rPr lang="en-US" sz="2000" b="1" dirty="0">
                <a:solidFill>
                  <a:srgbClr val="C00000"/>
                </a:solidFill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 string in Python can contain as many characters as you wish</a:t>
            </a:r>
            <a:r>
              <a:rPr lang="en-US" sz="2000" b="1" dirty="0">
                <a:solidFill>
                  <a:srgbClr val="C00000"/>
                </a:solidFill>
              </a:rPr>
              <a:t>. </a:t>
            </a:r>
            <a:r>
              <a:rPr lang="en-US" sz="2000" b="1" dirty="0">
                <a:solidFill>
                  <a:srgbClr val="FF6600"/>
                </a:solidFill>
              </a:rPr>
              <a:t>(limit is your machine’s memory)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A string can also be empty: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Sachin Ramesh Tendulkar</a:t>
            </a:r>
            <a:endParaRPr lang="en-US" altLang="en-US" sz="2000" b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E66E7-8616-4A5B-8BFC-9A7671BC4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" t="35555" r="65487" b="43520"/>
          <a:stretch/>
        </p:blipFill>
        <p:spPr>
          <a:xfrm>
            <a:off x="536719" y="2338598"/>
            <a:ext cx="3865348" cy="13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String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</a:rPr>
              <a:t>In python, string can be represented in either </a:t>
            </a:r>
            <a:r>
              <a:rPr lang="en-US" sz="2000" b="1" dirty="0">
                <a:solidFill>
                  <a:srgbClr val="7030A0"/>
                </a:solidFill>
              </a:rPr>
              <a:t>‘ ’</a:t>
            </a:r>
            <a:r>
              <a:rPr lang="en-US" sz="2000" b="1" dirty="0">
                <a:solidFill>
                  <a:srgbClr val="C00000"/>
                </a:solidFill>
              </a:rPr>
              <a:t> or in </a:t>
            </a:r>
            <a:r>
              <a:rPr lang="en-US" sz="2000" b="1" dirty="0">
                <a:solidFill>
                  <a:srgbClr val="7030A0"/>
                </a:solidFill>
              </a:rPr>
              <a:t>“ ”</a:t>
            </a:r>
            <a:r>
              <a:rPr lang="en-US" sz="2000" b="1" dirty="0">
                <a:solidFill>
                  <a:srgbClr val="C00000"/>
                </a:solidFill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 string in Python can contain as many characters as you wish</a:t>
            </a:r>
            <a:r>
              <a:rPr lang="en-US" sz="2000" b="1" dirty="0">
                <a:solidFill>
                  <a:srgbClr val="C00000"/>
                </a:solidFill>
              </a:rPr>
              <a:t>. </a:t>
            </a:r>
            <a:r>
              <a:rPr lang="en-US" sz="2000" b="1" dirty="0">
                <a:solidFill>
                  <a:srgbClr val="FF6600"/>
                </a:solidFill>
              </a:rPr>
              <a:t>(limit is your machine’s memory)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A string can also be empty: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Sachin Ramesh Tendulkar</a:t>
            </a:r>
            <a:endParaRPr lang="en-US" altLang="en-US" sz="2000" b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E66E7-8616-4A5B-8BFC-9A7671BC4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" t="35555" r="65487" b="43520"/>
          <a:stretch/>
        </p:blipFill>
        <p:spPr>
          <a:xfrm>
            <a:off x="536719" y="2338598"/>
            <a:ext cx="3865348" cy="13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ubTitle" idx="4294967295"/>
          </p:nvPr>
        </p:nvSpPr>
        <p:spPr>
          <a:xfrm>
            <a:off x="2796050" y="22326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Manishkumar R Solanki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>
                <a:hlinkClick r:id="rId3"/>
              </a:rPr>
              <a:t>manish_ratilal2002@yahoo.com</a:t>
            </a:r>
            <a:endParaRPr lang="fr-FR" sz="2400" dirty="0"/>
          </a:p>
          <a:p>
            <a:pPr lvl="0">
              <a:spcBef>
                <a:spcPts val="0"/>
              </a:spcBef>
              <a:buNone/>
            </a:pPr>
            <a:r>
              <a:rPr lang="fr-FR" sz="2400" dirty="0"/>
              <a:t>SBMP</a:t>
            </a: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</p:txBody>
      </p:sp>
      <p:pic>
        <p:nvPicPr>
          <p:cNvPr id="77" name="Google Shape;77;p15" descr="photo-1434030216411-0b793f4b4173.jpg"/>
          <p:cNvPicPr preferRelativeResize="0"/>
          <p:nvPr/>
        </p:nvPicPr>
        <p:blipFill rotWithShape="1">
          <a:blip r:embed="rId4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85865" y="1618658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type() function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D0BF-198B-483C-9A26-2F0D6471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4C4EC-9925-4F27-AAC8-6797AAF30349}"/>
              </a:ext>
            </a:extLst>
          </p:cNvPr>
          <p:cNvSpPr txBox="1"/>
          <p:nvPr/>
        </p:nvSpPr>
        <p:spPr>
          <a:xfrm>
            <a:off x="2168665" y="891008"/>
            <a:ext cx="6902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5C22B-63F6-4954-AE51-F0E1C5A6D4B2}"/>
              </a:ext>
            </a:extLst>
          </p:cNvPr>
          <p:cNvSpPr txBox="1"/>
          <p:nvPr/>
        </p:nvSpPr>
        <p:spPr>
          <a:xfrm>
            <a:off x="2006377" y="240263"/>
            <a:ext cx="70647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type() method returns class type of the argument(object) passed as parameter.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type() function is mostly used for debugging purposes.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D6E31-81E5-4ED8-A5F3-C52B939D1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4" t="36302" r="70531" b="39115"/>
          <a:stretch/>
        </p:blipFill>
        <p:spPr>
          <a:xfrm>
            <a:off x="2168664" y="1551591"/>
            <a:ext cx="3406747" cy="148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78179-9180-4B03-9CEE-905DF9A75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" r="53186" b="71169"/>
          <a:stretch/>
        </p:blipFill>
        <p:spPr>
          <a:xfrm>
            <a:off x="2207706" y="3436500"/>
            <a:ext cx="4280687" cy="14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57985" y="2080880"/>
            <a:ext cx="8852686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400" dirty="0"/>
              <a:t>type() method returns class type of the argument(object) passed as parameter. type() function is mostly used for debugging purposes.</a:t>
            </a:r>
            <a:endParaRPr sz="2400"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6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817296" y="1765699"/>
            <a:ext cx="8189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Lists, Tuples ,Dictionary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2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will be discussed in Unit No.3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35BCE-4E27-402A-AD19-631731B129A4}"/>
              </a:ext>
            </a:extLst>
          </p:cNvPr>
          <p:cNvSpPr txBox="1"/>
          <p:nvPr/>
        </p:nvSpPr>
        <p:spPr>
          <a:xfrm>
            <a:off x="1140276" y="103918"/>
            <a:ext cx="6145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Lists, Tuples ,Dictionary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985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618658"/>
            <a:ext cx="21686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Comments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D0BF-198B-483C-9A26-2F0D6471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4C4EC-9925-4F27-AAC8-6797AAF30349}"/>
              </a:ext>
            </a:extLst>
          </p:cNvPr>
          <p:cNvSpPr txBox="1"/>
          <p:nvPr/>
        </p:nvSpPr>
        <p:spPr>
          <a:xfrm>
            <a:off x="2168665" y="891008"/>
            <a:ext cx="6902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5C22B-63F6-4954-AE51-F0E1C5A6D4B2}"/>
              </a:ext>
            </a:extLst>
          </p:cNvPr>
          <p:cNvSpPr txBox="1"/>
          <p:nvPr/>
        </p:nvSpPr>
        <p:spPr>
          <a:xfrm>
            <a:off x="2006377" y="240263"/>
            <a:ext cx="706479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/>
              <a:t>Single line comment is written using </a:t>
            </a:r>
            <a:r>
              <a:rPr lang="en-US" sz="2000" b="1" dirty="0">
                <a:solidFill>
                  <a:srgbClr val="00B050"/>
                </a:solidFill>
              </a:rPr>
              <a:t>‘#’</a:t>
            </a:r>
            <a:r>
              <a:rPr lang="en-US" sz="2000" b="1" dirty="0"/>
              <a:t> 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#  Hello World Program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Multiple line comments</a:t>
            </a:r>
          </a:p>
          <a:p>
            <a:pPr algn="l"/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#  Hello World Program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#  Using Multilin</a:t>
            </a:r>
            <a:r>
              <a:rPr lang="en-US" altLang="en-US" sz="2000" b="1" dirty="0">
                <a:solidFill>
                  <a:srgbClr val="FF0066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 Comments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string literal not assigned to any variable </a:t>
            </a:r>
          </a:p>
          <a:p>
            <a:pPr algn="l"/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en-US" altLang="en-US" sz="2000" b="1" dirty="0">
                <a:solidFill>
                  <a:srgbClr val="FF0066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‘Hello Comment’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Multiline comment using string literal </a:t>
            </a:r>
          </a:p>
          <a:p>
            <a:pPr algn="l"/>
            <a:endParaRPr lang="en-US" altLang="en-US" sz="2000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'''</a:t>
            </a: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 am a</a:t>
            </a: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multiline comment!</a:t>
            </a: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'''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1836939" y="9884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2391964" y="496450"/>
            <a:ext cx="1426316" cy="1426403"/>
            <a:chOff x="6643075" y="3664250"/>
            <a:chExt cx="407950" cy="407975"/>
          </a:xfrm>
        </p:grpSpPr>
        <p:sp>
          <p:nvSpPr>
            <p:cNvPr id="108" name="Google Shape;108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9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1" name="Google Shape;111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9"/>
          <p:cNvSpPr/>
          <p:nvPr/>
        </p:nvSpPr>
        <p:spPr>
          <a:xfrm rot="6223920">
            <a:off x="3953912" y="935426"/>
            <a:ext cx="317280" cy="30295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746847" y="2045899"/>
            <a:ext cx="250224" cy="23892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Image result for python operators images">
            <a:extLst>
              <a:ext uri="{FF2B5EF4-FFF2-40B4-BE49-F238E27FC236}">
                <a16:creationId xmlns:a16="http://schemas.microsoft.com/office/drawing/2014/main" id="{E7E51A68-56B6-498E-AC46-D690EC42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" y="0"/>
            <a:ext cx="913289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2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464658" y="18162"/>
            <a:ext cx="6049784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Arithmetic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0D26D-69E7-4692-B336-61E81B3AA231}"/>
              </a:ext>
            </a:extLst>
          </p:cNvPr>
          <p:cNvPicPr/>
          <p:nvPr/>
        </p:nvPicPr>
        <p:blipFill>
          <a:blip r:embed="rId4"/>
          <a:srcRect l="2627" t="15990" r="29468" b="15752"/>
          <a:stretch>
            <a:fillRect/>
          </a:stretch>
        </p:blipFill>
        <p:spPr bwMode="auto">
          <a:xfrm>
            <a:off x="445062" y="962951"/>
            <a:ext cx="7671250" cy="335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2228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464658" y="18162"/>
            <a:ext cx="6049784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/>
                <a:ea typeface="Verdana"/>
              </a:rPr>
              <a:t>Arithmetic Operators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AEDC5-8E63-4348-9A75-2A89D46F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0" y="573996"/>
            <a:ext cx="7699894" cy="2403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BE71C-10DC-401F-9432-1BA532D3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40" y="3157118"/>
            <a:ext cx="769727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Operator">
            <a:extLst>
              <a:ext uri="{FF2B5EF4-FFF2-40B4-BE49-F238E27FC236}">
                <a16:creationId xmlns:a16="http://schemas.microsoft.com/office/drawing/2014/main" id="{5957D7CC-A4C3-4D08-8F1F-43B83143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31" y="31933"/>
            <a:ext cx="9144000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10B37-F931-49E6-B5B6-338DBE21F33A}"/>
              </a:ext>
            </a:extLst>
          </p:cNvPr>
          <p:cNvSpPr txBox="1"/>
          <p:nvPr/>
        </p:nvSpPr>
        <p:spPr>
          <a:xfrm>
            <a:off x="1460611" y="4816658"/>
            <a:ext cx="6129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</a:rPr>
              <a:t>https://data-flair.training/blogs/python-operator/</a:t>
            </a:r>
          </a:p>
        </p:txBody>
      </p:sp>
    </p:spTree>
    <p:extLst>
      <p:ext uri="{BB962C8B-B14F-4D97-AF65-F5344CB8AC3E}">
        <p14:creationId xmlns:p14="http://schemas.microsoft.com/office/powerpoint/2010/main" val="77787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Relational(Comparison)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C493B-1149-4CF6-A7DF-498A22F3F260}"/>
              </a:ext>
            </a:extLst>
          </p:cNvPr>
          <p:cNvPicPr/>
          <p:nvPr/>
        </p:nvPicPr>
        <p:blipFill>
          <a:blip r:embed="rId4"/>
          <a:srcRect t="21002" r="36259" b="4535"/>
          <a:stretch>
            <a:fillRect/>
          </a:stretch>
        </p:blipFill>
        <p:spPr bwMode="auto">
          <a:xfrm>
            <a:off x="558350" y="800572"/>
            <a:ext cx="7752170" cy="377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4317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Relational(Comparison) Operators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A1E48-164F-4561-888A-3BBE1404E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7" t="10069" r="67070" b="52645"/>
          <a:stretch/>
        </p:blipFill>
        <p:spPr>
          <a:xfrm>
            <a:off x="623088" y="662030"/>
            <a:ext cx="5186994" cy="1909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99A1-2A77-4A3F-9BDC-DB7E16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8" t="13220" r="42655" b="58466"/>
          <a:stretch/>
        </p:blipFill>
        <p:spPr>
          <a:xfrm>
            <a:off x="689242" y="2905292"/>
            <a:ext cx="5186994" cy="17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Students will be able to:</a:t>
            </a:r>
            <a:endParaRPr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603101" cy="466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Declare variables in 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data types appropriately as per the requirements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Apply operators in coding.</a:t>
            </a:r>
          </a:p>
          <a:p>
            <a:pPr marL="76200" indent="0">
              <a:buNone/>
            </a:pPr>
            <a:endParaRPr lang="en-IN" dirty="0"/>
          </a:p>
        </p:txBody>
      </p:sp>
      <p:grpSp>
        <p:nvGrpSpPr>
          <p:cNvPr id="13" name="Shape 314">
            <a:extLst>
              <a:ext uri="{FF2B5EF4-FFF2-40B4-BE49-F238E27FC236}">
                <a16:creationId xmlns:a16="http://schemas.microsoft.com/office/drawing/2014/main" id="{E6EE1B53-F4A9-483F-8A23-0D58D7E21973}"/>
              </a:ext>
            </a:extLst>
          </p:cNvPr>
          <p:cNvGrpSpPr/>
          <p:nvPr/>
        </p:nvGrpSpPr>
        <p:grpSpPr>
          <a:xfrm>
            <a:off x="8035390" y="119670"/>
            <a:ext cx="852361" cy="810915"/>
            <a:chOff x="584925" y="238125"/>
            <a:chExt cx="415200" cy="525100"/>
          </a:xfrm>
        </p:grpSpPr>
        <p:sp>
          <p:nvSpPr>
            <p:cNvPr id="14" name="Shape 315">
              <a:extLst>
                <a:ext uri="{FF2B5EF4-FFF2-40B4-BE49-F238E27FC236}">
                  <a16:creationId xmlns:a16="http://schemas.microsoft.com/office/drawing/2014/main" id="{DE3B8BF6-B7D3-4A74-AF49-35C1786ABBF8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16">
              <a:extLst>
                <a:ext uri="{FF2B5EF4-FFF2-40B4-BE49-F238E27FC236}">
                  <a16:creationId xmlns:a16="http://schemas.microsoft.com/office/drawing/2014/main" id="{9FAFE8E6-2C70-437D-86ED-319196BA6B0D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17">
              <a:extLst>
                <a:ext uri="{FF2B5EF4-FFF2-40B4-BE49-F238E27FC236}">
                  <a16:creationId xmlns:a16="http://schemas.microsoft.com/office/drawing/2014/main" id="{454CA80A-2EEF-4CC3-9386-149686E82DC3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18">
              <a:extLst>
                <a:ext uri="{FF2B5EF4-FFF2-40B4-BE49-F238E27FC236}">
                  <a16:creationId xmlns:a16="http://schemas.microsoft.com/office/drawing/2014/main" id="{5716F5D0-9B69-445F-BD52-43C611DD552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319">
              <a:extLst>
                <a:ext uri="{FF2B5EF4-FFF2-40B4-BE49-F238E27FC236}">
                  <a16:creationId xmlns:a16="http://schemas.microsoft.com/office/drawing/2014/main" id="{453D0A7F-C432-488F-9D68-1D32F93BA7D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320">
              <a:extLst>
                <a:ext uri="{FF2B5EF4-FFF2-40B4-BE49-F238E27FC236}">
                  <a16:creationId xmlns:a16="http://schemas.microsoft.com/office/drawing/2014/main" id="{76DEB9E6-49FF-4257-BA98-019D0164AC50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952E5-0774-418F-9E7C-3101E479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35" y="894295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Logical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58350" y="1111504"/>
            <a:ext cx="7758844" cy="257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Logical operators in Python are AND, OR and NOT</a:t>
            </a:r>
            <a:r>
              <a:rPr lang="en-US" sz="20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 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For AND operator – It returns TRUE if both the operands (right side and left side) are true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For OR operator- It returns TRUE if either of the operand (right side or left side) is true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NOT operator- returns TRUE if operand is false</a:t>
            </a:r>
            <a:endParaRPr lang="en-IN" sz="20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15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Logical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B4DE-9AAF-4D42-8F3D-C02178385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" t="9911" r="28230" b="39587"/>
          <a:stretch/>
        </p:blipFill>
        <p:spPr>
          <a:xfrm>
            <a:off x="365560" y="518142"/>
            <a:ext cx="6957732" cy="247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FF962D-419E-4E18-858E-3555361AF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9" t="17620" r="46194" b="54376"/>
          <a:stretch/>
        </p:blipFill>
        <p:spPr>
          <a:xfrm>
            <a:off x="365560" y="3184975"/>
            <a:ext cx="6892996" cy="1613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810F8-538E-4A01-B9FF-71E38133532F}"/>
              </a:ext>
            </a:extLst>
          </p:cNvPr>
          <p:cNvSpPr txBox="1"/>
          <p:nvPr/>
        </p:nvSpPr>
        <p:spPr>
          <a:xfrm>
            <a:off x="473384" y="4798576"/>
            <a:ext cx="7327338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6"/>
              </a:rPr>
              <a:t>https://www.guru99.com/python-operators-complete-tutorial.html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Bitwise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EDF7-0EAB-4B0C-84E6-DE73015D8996}"/>
              </a:ext>
            </a:extLst>
          </p:cNvPr>
          <p:cNvPicPr/>
          <p:nvPr/>
        </p:nvPicPr>
        <p:blipFill>
          <a:blip r:embed="rId4"/>
          <a:srcRect l="2880" t="7160" r="36643" b="10263"/>
          <a:stretch>
            <a:fillRect/>
          </a:stretch>
        </p:blipFill>
        <p:spPr bwMode="auto">
          <a:xfrm>
            <a:off x="284640" y="623338"/>
            <a:ext cx="7938288" cy="413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82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Bitwise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EC496-BCD7-467A-8D21-A52C0CCD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" t="10855" r="52124" b="52960"/>
          <a:stretch/>
        </p:blipFill>
        <p:spPr>
          <a:xfrm>
            <a:off x="558350" y="710581"/>
            <a:ext cx="6263236" cy="186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3489B-A678-448C-AD69-6AC1E260E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22" r="50000" b="52960"/>
          <a:stretch/>
        </p:blipFill>
        <p:spPr>
          <a:xfrm>
            <a:off x="558349" y="2976352"/>
            <a:ext cx="6263236" cy="14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24452" y="623338"/>
            <a:ext cx="7758844" cy="362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nable us to compare the memory locations of two Python objects/variables</a:t>
            </a:r>
            <a:r>
              <a:rPr lang="en-US" sz="24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Are used to check two</a:t>
            </a: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objects share the same memory address or not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variables holding equal values are not necessarily identical.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 can also use these operators to determine whether a </a:t>
            </a:r>
            <a:r>
              <a:rPr lang="en-US" sz="2400" dirty="0">
                <a:solidFill>
                  <a:srgbClr val="FF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value is of a specific class or type</a:t>
            </a:r>
            <a:endParaRPr lang="en-IN" sz="24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DDDD4-2994-4807-98C9-7A7D86F1DA2B}"/>
              </a:ext>
            </a:extLst>
          </p:cNvPr>
          <p:cNvPicPr/>
          <p:nvPr/>
        </p:nvPicPr>
        <p:blipFill>
          <a:blip r:embed="rId4"/>
          <a:srcRect l="1858" t="29594" r="30493" b="42482"/>
          <a:stretch>
            <a:fillRect/>
          </a:stretch>
        </p:blipFill>
        <p:spPr bwMode="auto">
          <a:xfrm>
            <a:off x="666740" y="964079"/>
            <a:ext cx="7627596" cy="213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56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D3D82-B3F6-4026-94C3-54C3A6B11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" t="10068" r="19734" b="16303"/>
          <a:stretch/>
        </p:blipFill>
        <p:spPr>
          <a:xfrm>
            <a:off x="255886" y="678213"/>
            <a:ext cx="8070818" cy="41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1AE5D-9A18-432B-AF9A-7E69BE15B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65" r="47434" b="39744"/>
          <a:stretch/>
        </p:blipFill>
        <p:spPr>
          <a:xfrm>
            <a:off x="365560" y="800572"/>
            <a:ext cx="7148882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8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0" y="2097063"/>
            <a:ext cx="8852686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buClr>
                <a:srgbClr val="FF0066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D1F20"/>
                </a:solidFill>
                <a:effectLst/>
                <a:latin typeface="Roboto" panose="020B0604020202020204" charset="0"/>
              </a:rPr>
              <a:t>Python uses caching to save memory space and improve performance. </a:t>
            </a:r>
          </a:p>
          <a:p>
            <a:pPr marL="342900" indent="-342900" algn="just">
              <a:buClr>
                <a:srgbClr val="FF0066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D1F20"/>
                </a:solidFill>
                <a:effectLst/>
                <a:latin typeface="Roboto" panose="020B0604020202020204" charset="0"/>
              </a:rPr>
              <a:t>Variables </a:t>
            </a:r>
            <a:r>
              <a:rPr lang="en-US" sz="2400" i="0" dirty="0">
                <a:solidFill>
                  <a:srgbClr val="1D1F20"/>
                </a:solidFill>
                <a:latin typeface="Roboto" panose="020B0604020202020204" charset="0"/>
              </a:rPr>
              <a:t>having same value may share the same address (id). = </a:t>
            </a:r>
            <a:r>
              <a:rPr lang="en-US" sz="2400" b="1" i="0" dirty="0">
                <a:solidFill>
                  <a:srgbClr val="C00000"/>
                </a:solidFill>
                <a:latin typeface="Roboto" panose="020B0604020202020204" charset="0"/>
              </a:rPr>
              <a:t>Caching</a:t>
            </a:r>
            <a:endParaRPr lang="en-US" sz="2400" b="1" i="0" dirty="0">
              <a:solidFill>
                <a:srgbClr val="C00000"/>
              </a:solidFill>
              <a:effectLst/>
              <a:latin typeface="Roboto" panose="020B0604020202020204" charset="0"/>
            </a:endParaRPr>
          </a:p>
          <a:p>
            <a:pPr marL="342900" indent="-342900" algn="just">
              <a:buClr>
                <a:srgbClr val="FF0066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D1F20"/>
                </a:solidFill>
                <a:effectLst/>
                <a:latin typeface="Roboto" panose="020B0604020202020204" charset="0"/>
              </a:rPr>
              <a:t>Caching can work only with immutable objects, i.e. integer, string, tuples.</a:t>
            </a:r>
            <a:endParaRPr sz="2400"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135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Membership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24452" y="623338"/>
            <a:ext cx="7758844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nable us to test whether a value is a member of other Python objects such as strings, lists, or tuples.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also test against a dictionary but </a:t>
            </a:r>
            <a:r>
              <a:rPr lang="en-US" sz="1800" b="1" u="sng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only for the key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not the value.</a:t>
            </a:r>
            <a:endParaRPr lang="en-IN" sz="1800" b="1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9D0F-DEC7-44BF-924E-FF02CF12E5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69" r="65487" b="60983"/>
          <a:stretch/>
        </p:blipFill>
        <p:spPr>
          <a:xfrm>
            <a:off x="558350" y="2458460"/>
            <a:ext cx="3641416" cy="1814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B5057-D218-40CD-93BE-B6C107CA0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7" r="46460" b="54990"/>
          <a:stretch/>
        </p:blipFill>
        <p:spPr>
          <a:xfrm>
            <a:off x="4403875" y="2458460"/>
            <a:ext cx="4455486" cy="18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752559" y="2426011"/>
            <a:ext cx="7808815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>
              <a:buClr>
                <a:schemeClr val="dk1"/>
              </a:buClr>
              <a:buSzPts val="4800"/>
            </a:pPr>
            <a:r>
              <a:rPr lang="en" sz="3200" b="1" dirty="0">
                <a:solidFill>
                  <a:schemeClr val="dk1"/>
                </a:solidFill>
                <a:latin typeface="Montserrat"/>
                <a:sym typeface="Montserrat"/>
              </a:rPr>
              <a:t>Let’s start with </a:t>
            </a:r>
            <a:r>
              <a:rPr lang="en" sz="3200" b="1" dirty="0">
                <a:solidFill>
                  <a:srgbClr val="00B0F0"/>
                </a:solidFill>
                <a:latin typeface="Montserrat"/>
                <a:sym typeface="Montserrat"/>
              </a:rPr>
              <a:t>Python Basics</a:t>
            </a:r>
            <a:endParaRPr sz="3200" b="1" dirty="0">
              <a:solidFill>
                <a:srgbClr val="00B0F0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2953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Operator Precedence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4548E-C445-4B2D-BE30-22EFF367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1" t="16676" r="17821" b="8121"/>
          <a:stretch/>
        </p:blipFill>
        <p:spPr>
          <a:xfrm>
            <a:off x="1278543" y="558350"/>
            <a:ext cx="6174222" cy="417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1C90F-BBA6-43F9-A8FD-9BDC79FB3417}"/>
              </a:ext>
            </a:extLst>
          </p:cNvPr>
          <p:cNvSpPr txBox="1"/>
          <p:nvPr/>
        </p:nvSpPr>
        <p:spPr>
          <a:xfrm>
            <a:off x="1371600" y="4801377"/>
            <a:ext cx="7270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https://www.programiz.com/python-programming/precedence-associativity</a:t>
            </a:r>
          </a:p>
        </p:txBody>
      </p:sp>
    </p:spTree>
    <p:extLst>
      <p:ext uri="{BB962C8B-B14F-4D97-AF65-F5344CB8AC3E}">
        <p14:creationId xmlns:p14="http://schemas.microsoft.com/office/powerpoint/2010/main" val="66449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156974" y="576998"/>
            <a:ext cx="7758844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Implicit Type Casting</a:t>
            </a: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endParaRPr lang="en-IN" sz="2400" b="1" dirty="0">
              <a:solidFill>
                <a:srgbClr val="FF00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95605-5773-4ED8-B9EB-FE81FD3D0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 t="9597" r="46725" b="60826"/>
          <a:stretch/>
        </p:blipFill>
        <p:spPr>
          <a:xfrm>
            <a:off x="307497" y="1057899"/>
            <a:ext cx="6956092" cy="1521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3805E-FBE3-4E81-907A-3E81C8CC7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985" r="36106" b="55948"/>
          <a:stretch/>
        </p:blipFill>
        <p:spPr>
          <a:xfrm>
            <a:off x="307496" y="2836529"/>
            <a:ext cx="6956091" cy="14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156974" y="576998"/>
            <a:ext cx="7758844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Implicit Type Casting(</a:t>
            </a:r>
            <a:r>
              <a:rPr lang="en-US" sz="2000" b="1" dirty="0">
                <a:solidFill>
                  <a:srgbClr val="002060"/>
                </a:solidFill>
              </a:rPr>
              <a:t>incompatible types)</a:t>
            </a:r>
            <a:endParaRPr lang="en-US" sz="2000" b="1" dirty="0">
              <a:solidFill>
                <a:srgbClr val="FF0066"/>
              </a:solidFill>
            </a:endParaRP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endParaRPr lang="en-IN" sz="2400" b="1" dirty="0">
              <a:solidFill>
                <a:srgbClr val="FF006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6B097-88C7-4388-95C3-0B8226AC51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" t="9125" r="46106" b="68063"/>
          <a:stretch/>
        </p:blipFill>
        <p:spPr>
          <a:xfrm>
            <a:off x="237895" y="1126106"/>
            <a:ext cx="7533684" cy="1173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47D30-761E-4CD3-8BF0-242AE2101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94" r="16726" b="47767"/>
          <a:stretch/>
        </p:blipFill>
        <p:spPr>
          <a:xfrm>
            <a:off x="156974" y="2571750"/>
            <a:ext cx="7614605" cy="15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432102" y="1111070"/>
            <a:ext cx="775884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Explicit Type Casting:</a:t>
            </a:r>
          </a:p>
          <a:p>
            <a:pPr marL="342900" marR="0" indent="-34290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  <a:latin typeface="euclid_circular_a"/>
              </a:rPr>
              <a:t>In Explicit Type Conversion, users convert the data type of an object to required data type.</a:t>
            </a: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400" dirty="0">
                <a:solidFill>
                  <a:srgbClr val="FF6600"/>
                </a:solidFill>
                <a:latin typeface="euclid_circular_a"/>
              </a:rPr>
              <a:t>Syntax:  </a:t>
            </a:r>
            <a:r>
              <a:rPr lang="en-US" sz="2000" b="1" dirty="0">
                <a:solidFill>
                  <a:srgbClr val="002060"/>
                </a:solidFill>
              </a:rPr>
              <a:t>&lt;</a:t>
            </a:r>
            <a:r>
              <a:rPr lang="en-US" sz="2000" b="1" dirty="0" err="1">
                <a:solidFill>
                  <a:srgbClr val="002060"/>
                </a:solidFill>
              </a:rPr>
              <a:t>required_datatype</a:t>
            </a:r>
            <a:r>
              <a:rPr lang="en-US" sz="2000" b="1" dirty="0">
                <a:solidFill>
                  <a:srgbClr val="002060"/>
                </a:solidFill>
              </a:rPr>
              <a:t>&gt;(expression)</a:t>
            </a:r>
          </a:p>
          <a:p>
            <a:pPr marL="342900" marR="0" indent="-34290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</a:rPr>
              <a:t>Predefined functions like int(), float(), str(), </a:t>
            </a:r>
            <a:r>
              <a:rPr lang="en-US" sz="2000" b="1" dirty="0" err="1">
                <a:solidFill>
                  <a:srgbClr val="00B050"/>
                </a:solidFill>
              </a:rPr>
              <a:t>etc</a:t>
            </a:r>
            <a:r>
              <a:rPr lang="en-US" sz="2000" b="1" dirty="0">
                <a:solidFill>
                  <a:srgbClr val="00B050"/>
                </a:solidFill>
              </a:rPr>
              <a:t> are used to perform explicit type conversion.</a:t>
            </a: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endParaRPr lang="en-IN" sz="24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4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24452" y="714560"/>
            <a:ext cx="7758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Explicit Type Casting: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DCED2-391C-4620-A817-B31F7335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" t="9440" r="23928" b="52015"/>
          <a:stretch/>
        </p:blipFill>
        <p:spPr>
          <a:xfrm>
            <a:off x="558350" y="1114670"/>
            <a:ext cx="7758844" cy="1982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3AB28-FA40-4AEF-A300-B7A2094A0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25" r="41416" b="55163"/>
          <a:stretch/>
        </p:blipFill>
        <p:spPr>
          <a:xfrm>
            <a:off x="558350" y="3411317"/>
            <a:ext cx="7724946" cy="13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3A8B-5EE9-4E72-A009-83A0C85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D9A-1703-455D-A3FF-731C1871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6276" y="0"/>
            <a:ext cx="7154896" cy="4661400"/>
          </a:xfrm>
        </p:spPr>
        <p:txBody>
          <a:bodyPr/>
          <a:lstStyle/>
          <a:p>
            <a:r>
              <a:rPr lang="en-IN" sz="1800" u="sng" dirty="0">
                <a:solidFill>
                  <a:srgbClr val="000000"/>
                </a:solidFill>
                <a:latin typeface="Calibri" panose="020F0502020204030204" pitchFamily="34" charset="0"/>
                <a:cs typeface="Mangal" panose="02040503050203030202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https://realpython.com/python-data-types/</a:t>
            </a:r>
            <a:endParaRPr lang="en-IN" sz="1800" u="sng" dirty="0">
              <a:solidFill>
                <a:srgbClr val="000000"/>
              </a:solidFill>
              <a:latin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3"/>
              </a:rPr>
              <a:t>https://www.guru99.com/python-operators-complete-tutorial.html</a:t>
            </a:r>
            <a:endParaRPr lang="en-US" sz="18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4"/>
              </a:rPr>
              <a:t>https://data-flair.training/blogs/python-operator/</a:t>
            </a:r>
            <a:r>
              <a:rPr lang="en-US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(python operator image)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https://www.programiz.com/python-programming/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81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3"/>
                </a:solidFill>
              </a:rPr>
              <a:t>THANKS!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4294967295"/>
          </p:nvPr>
        </p:nvSpPr>
        <p:spPr>
          <a:xfrm>
            <a:off x="2851613" y="1919938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Any questions?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You can find me at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▸"/>
            </a:pPr>
            <a:r>
              <a:rPr lang="en-US" sz="2400" dirty="0"/>
              <a:t>manish_ratilal2002@yahoo.com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9456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87CE9-DF2E-4B46-A963-2BCB839AF8E0}"/>
              </a:ext>
            </a:extLst>
          </p:cNvPr>
          <p:cNvSpPr txBox="1"/>
          <p:nvPr/>
        </p:nvSpPr>
        <p:spPr>
          <a:xfrm>
            <a:off x="420785" y="986700"/>
            <a:ext cx="850472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Variables don’t require declaration. However, you must initialize them before use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Example:</a:t>
            </a:r>
            <a:r>
              <a:rPr lang="en-US" alt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above expression will lead to the following actions.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Creation of an object to represent the value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variable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(test)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doesn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exist, then it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 get created.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Association of the variable with the object, so that it can refer the value.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variable ‘test’ is a reference to the value ’10’. Please refer to the illustration shown below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F3B26-3F12-4979-B33F-09DC8869AE15}"/>
              </a:ext>
            </a:extLst>
          </p:cNvPr>
          <p:cNvSpPr/>
          <p:nvPr/>
        </p:nvSpPr>
        <p:spPr>
          <a:xfrm>
            <a:off x="6182315" y="4156799"/>
            <a:ext cx="1213805" cy="563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7BC5D-0DCB-4A36-A8E3-1A3EBD4DD37E}"/>
              </a:ext>
            </a:extLst>
          </p:cNvPr>
          <p:cNvSpPr txBox="1"/>
          <p:nvPr/>
        </p:nvSpPr>
        <p:spPr>
          <a:xfrm>
            <a:off x="6518134" y="4329239"/>
            <a:ext cx="76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044C3-856B-4BE0-9B4C-0748DD1BA0A3}"/>
              </a:ext>
            </a:extLst>
          </p:cNvPr>
          <p:cNvSpPr txBox="1"/>
          <p:nvPr/>
        </p:nvSpPr>
        <p:spPr>
          <a:xfrm>
            <a:off x="3981281" y="4232135"/>
            <a:ext cx="100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BD9649-B2C5-44DA-A97D-BA2B0247587F}"/>
              </a:ext>
            </a:extLst>
          </p:cNvPr>
          <p:cNvCxnSpPr>
            <a:cxnSpLocks/>
          </p:cNvCxnSpPr>
          <p:nvPr/>
        </p:nvCxnSpPr>
        <p:spPr>
          <a:xfrm>
            <a:off x="4572000" y="4385883"/>
            <a:ext cx="14727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naming rules for a variable are same as C/C++.Maximum length can be of 79 characters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52470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509798" y="1069033"/>
            <a:ext cx="81891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Whenever the expression changes, Python associates a new object (a chunk of memory) to the variable for referencing that value. And the old one goes to the garbage collector.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&gt;&gt;&gt;test=10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&gt;&gt;&gt;id(test)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1716585200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&gt;&gt;&gt;test=11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&gt;&gt;&gt;id(test)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1716585232</a:t>
            </a:r>
          </a:p>
        </p:txBody>
      </p:sp>
    </p:spTree>
    <p:extLst>
      <p:ext uri="{BB962C8B-B14F-4D97-AF65-F5344CB8AC3E}">
        <p14:creationId xmlns:p14="http://schemas.microsoft.com/office/powerpoint/2010/main" val="17115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3628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B019-9BF4-4F8A-8472-E44DDCEA92C8}"/>
              </a:ext>
            </a:extLst>
          </p:cNvPr>
          <p:cNvSpPr txBox="1"/>
          <p:nvPr/>
        </p:nvSpPr>
        <p:spPr>
          <a:xfrm>
            <a:off x="284640" y="812221"/>
            <a:ext cx="877176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It’s the object which has a type, not the variable. However, a variable can hold objects of different types as and when required.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</a:rPr>
              <a:t>Example.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&gt;&gt;&gt;test=10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&gt;&gt;&gt;type(test)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class'int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'&gt;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techbeamers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&gt;&gt;&gt;type(test)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class'str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'&gt;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&gt;&gt;&gt;test={'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Python','C','C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++'}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&gt;&gt;&gt;type(test)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class'set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'&gt;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3628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B019-9BF4-4F8A-8472-E44DDCEA92C8}"/>
              </a:ext>
            </a:extLst>
          </p:cNvPr>
          <p:cNvSpPr txBox="1"/>
          <p:nvPr/>
        </p:nvSpPr>
        <p:spPr>
          <a:xfrm>
            <a:off x="284640" y="812221"/>
            <a:ext cx="87717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Deleting variables: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can also delete the reference to a number object by using the del statement. 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 var1[,var2[,var3[....,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varN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]]]]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 = 20;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print(v)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 v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print("After deleting variable v")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print(v)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36082-5292-455C-B7C4-D50E0037E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" t="11013" r="24690" b="58309"/>
          <a:stretch/>
        </p:blipFill>
        <p:spPr>
          <a:xfrm>
            <a:off x="1615459" y="3409037"/>
            <a:ext cx="6667837" cy="1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1CA8BB829C7A42B2F13D1EEEDCE24A" ma:contentTypeVersion="4" ma:contentTypeDescription="Create a new document." ma:contentTypeScope="" ma:versionID="b0ad81dfd15dbe7cc0ad41caae6aaaa4">
  <xsd:schema xmlns:xsd="http://www.w3.org/2001/XMLSchema" xmlns:xs="http://www.w3.org/2001/XMLSchema" xmlns:p="http://schemas.microsoft.com/office/2006/metadata/properties" xmlns:ns2="d0d77eca-fb09-4c91-a0cf-c85fba2eb381" targetNamespace="http://schemas.microsoft.com/office/2006/metadata/properties" ma:root="true" ma:fieldsID="826c0c63b8e20ec6bac7127a3717f26f" ns2:_="">
    <xsd:import namespace="d0d77eca-fb09-4c91-a0cf-c85fba2eb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77eca-fb09-4c91-a0cf-c85fba2eb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D57DE8-2212-4734-BBA7-A491BF6CA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77eca-fb09-4c91-a0cf-c85fba2eb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849CAF-7471-4DA1-9028-A1438276E9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B9478-8BE0-4358-BAE7-9D849B3A91F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1301</Words>
  <Application>Microsoft Office PowerPoint</Application>
  <PresentationFormat>On-screen Show (16:9)</PresentationFormat>
  <Paragraphs>257</Paragraphs>
  <Slides>46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Aemelia template</vt:lpstr>
      <vt:lpstr>Basics of Python</vt:lpstr>
      <vt:lpstr>PowerPoint Presentation</vt:lpstr>
      <vt:lpstr>Students will be able to: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type() function</vt:lpstr>
      <vt:lpstr>PowerPoint Presentation</vt:lpstr>
      <vt:lpstr>PowerPoint Presentation</vt:lpstr>
      <vt:lpstr>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mrs</dc:creator>
  <cp:lastModifiedBy>Manish Solanki</cp:lastModifiedBy>
  <cp:revision>111</cp:revision>
  <dcterms:modified xsi:type="dcterms:W3CDTF">2023-05-28T07:33:17Z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0x010100C01CA8BB829C7A42B2F13D1EEEDCE24A</vt:lpwstr>
  </property>
</Properties>
</file>